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1" r:id="rId2"/>
    <p:sldId id="269" r:id="rId3"/>
    <p:sldId id="274" r:id="rId4"/>
    <p:sldId id="275" r:id="rId5"/>
    <p:sldId id="276" r:id="rId6"/>
    <p:sldId id="277" r:id="rId7"/>
    <p:sldId id="278" r:id="rId8"/>
    <p:sldId id="288" r:id="rId9"/>
    <p:sldId id="301" r:id="rId10"/>
    <p:sldId id="272" r:id="rId11"/>
    <p:sldId id="289" r:id="rId12"/>
    <p:sldId id="290" r:id="rId13"/>
    <p:sldId id="303" r:id="rId14"/>
    <p:sldId id="304" r:id="rId15"/>
    <p:sldId id="302" r:id="rId16"/>
    <p:sldId id="306" r:id="rId17"/>
    <p:sldId id="305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260" r:id="rId2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AT" smtClean="0"/>
              <a:t>21.01.2015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2B7F3-0615-4363-AC61-8424F2D115C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512691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AT" smtClean="0"/>
              <a:t>21.01.2015</a:t>
            </a:r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0272A-CA7D-41EF-BCF6-A4FED10AAF1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73610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4392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10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8919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11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12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13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14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15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16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17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513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2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079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38714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27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367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3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4451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4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741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5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7071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6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1336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7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8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A0272A-CA7D-41EF-BCF6-A4FED10AAF11}" type="slidenum">
              <a:rPr lang="de-AT" smtClean="0"/>
              <a:t>9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de-AT" smtClean="0"/>
              <a:t>21.01.2015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471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des Vortrages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21.01.2015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73E7-9C85-451C-A88C-03AFD13C256D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Rectangle 173"/>
          <p:cNvSpPr>
            <a:spLocks noChangeArrowheads="1"/>
          </p:cNvSpPr>
          <p:nvPr userDrawn="1"/>
        </p:nvSpPr>
        <p:spPr bwMode="auto">
          <a:xfrm>
            <a:off x="0" y="0"/>
            <a:ext cx="9144000" cy="1700213"/>
          </a:xfrm>
          <a:prstGeom prst="rect">
            <a:avLst/>
          </a:prstGeom>
          <a:solidFill>
            <a:srgbClr val="0048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8" name="Rectangle 174"/>
          <p:cNvSpPr>
            <a:spLocks noChangeArrowheads="1"/>
          </p:cNvSpPr>
          <p:nvPr userDrawn="1"/>
        </p:nvSpPr>
        <p:spPr bwMode="auto">
          <a:xfrm>
            <a:off x="0" y="1606550"/>
            <a:ext cx="3238500" cy="179388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451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>
            <a:lvl1pPr>
              <a:buSzPct val="120000"/>
              <a:defRPr>
                <a:latin typeface="Arial" pitchFamily="34" charset="0"/>
                <a:cs typeface="Arial" pitchFamily="34" charset="0"/>
              </a:defRPr>
            </a:lvl1pPr>
            <a:lvl2pPr>
              <a:defRPr sz="26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200"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21.01.2015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57B73E7-9C85-451C-A88C-03AFD13C256D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Rectangle 173"/>
          <p:cNvSpPr>
            <a:spLocks noChangeArrowheads="1"/>
          </p:cNvSpPr>
          <p:nvPr userDrawn="1"/>
        </p:nvSpPr>
        <p:spPr bwMode="auto">
          <a:xfrm>
            <a:off x="-64" y="-27384"/>
            <a:ext cx="9144000" cy="1700213"/>
          </a:xfrm>
          <a:prstGeom prst="rect">
            <a:avLst/>
          </a:prstGeom>
          <a:solidFill>
            <a:srgbClr val="0048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1" name="Rectangle 174"/>
          <p:cNvSpPr>
            <a:spLocks noChangeArrowheads="1"/>
          </p:cNvSpPr>
          <p:nvPr userDrawn="1"/>
        </p:nvSpPr>
        <p:spPr bwMode="auto">
          <a:xfrm>
            <a:off x="0" y="1606550"/>
            <a:ext cx="3238500" cy="179388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3312368" cy="864096"/>
          </a:xfrm>
        </p:spPr>
        <p:txBody>
          <a:bodyPr anchor="b" anchorCtr="0">
            <a:noAutofit/>
          </a:bodyPr>
          <a:lstStyle>
            <a:lvl1pPr algn="l">
              <a:lnSpc>
                <a:spcPts val="3000"/>
              </a:lnSpc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der Folie zweizeilig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92590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5774" y="1916832"/>
            <a:ext cx="4038600" cy="4205064"/>
          </a:xfrm>
        </p:spPr>
        <p:txBody>
          <a:bodyPr/>
          <a:lstStyle>
            <a:lvl1pPr marL="342900" indent="-342900">
              <a:defRPr lang="de-DE" sz="2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60240"/>
            <a:ext cx="4038600" cy="4133056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2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21.01.2015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57B73E7-9C85-451C-A88C-03AFD13C256D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Rectangle 173"/>
          <p:cNvSpPr>
            <a:spLocks noChangeArrowheads="1"/>
          </p:cNvSpPr>
          <p:nvPr userDrawn="1"/>
        </p:nvSpPr>
        <p:spPr bwMode="auto">
          <a:xfrm>
            <a:off x="0" y="-27384"/>
            <a:ext cx="9144000" cy="1700213"/>
          </a:xfrm>
          <a:prstGeom prst="rect">
            <a:avLst/>
          </a:prstGeom>
          <a:solidFill>
            <a:srgbClr val="0048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9" name="Rectangle 174"/>
          <p:cNvSpPr>
            <a:spLocks noChangeArrowheads="1"/>
          </p:cNvSpPr>
          <p:nvPr userDrawn="1"/>
        </p:nvSpPr>
        <p:spPr bwMode="auto">
          <a:xfrm>
            <a:off x="0" y="1606550"/>
            <a:ext cx="3238500" cy="179388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277808" y="773276"/>
            <a:ext cx="3312368" cy="864000"/>
          </a:xfrm>
        </p:spPr>
        <p:txBody>
          <a:bodyPr anchor="b" anchorCtr="0">
            <a:noAutofit/>
          </a:bodyPr>
          <a:lstStyle>
            <a:lvl1pPr algn="l">
              <a:lnSpc>
                <a:spcPts val="3000"/>
              </a:lnSpc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der Folie zweizeilig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78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09118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462907"/>
            <a:ext cx="4040188" cy="3702397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709118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462907"/>
            <a:ext cx="4041775" cy="3702397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2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21.01.2015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757B73E7-9C85-451C-A88C-03AFD13C256D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Rectangle 173"/>
          <p:cNvSpPr>
            <a:spLocks noChangeArrowheads="1"/>
          </p:cNvSpPr>
          <p:nvPr userDrawn="1"/>
        </p:nvSpPr>
        <p:spPr bwMode="auto">
          <a:xfrm>
            <a:off x="0" y="-27384"/>
            <a:ext cx="9144000" cy="1700213"/>
          </a:xfrm>
          <a:prstGeom prst="rect">
            <a:avLst/>
          </a:prstGeom>
          <a:solidFill>
            <a:srgbClr val="0048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1" name="Rectangle 174"/>
          <p:cNvSpPr>
            <a:spLocks noChangeArrowheads="1"/>
          </p:cNvSpPr>
          <p:nvPr userDrawn="1"/>
        </p:nvSpPr>
        <p:spPr bwMode="auto">
          <a:xfrm>
            <a:off x="0" y="1606550"/>
            <a:ext cx="3238500" cy="179388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3312368" cy="864000"/>
          </a:xfrm>
        </p:spPr>
        <p:txBody>
          <a:bodyPr anchor="b" anchorCtr="0">
            <a:noAutofit/>
          </a:bodyPr>
          <a:lstStyle>
            <a:lvl1pPr algn="l">
              <a:lnSpc>
                <a:spcPts val="3000"/>
              </a:lnSpc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der Folie zweizeilig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4687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21.01.2015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B73E7-9C85-451C-A88C-03AFD13C256D}" type="slidenum">
              <a:rPr lang="de-AT" smtClean="0"/>
              <a:t>‹Nr.›</a:t>
            </a:fld>
            <a:endParaRPr lang="de-AT"/>
          </a:p>
        </p:txBody>
      </p:sp>
      <p:sp>
        <p:nvSpPr>
          <p:cNvPr id="6" name="Rectangle 173"/>
          <p:cNvSpPr>
            <a:spLocks noChangeArrowheads="1"/>
          </p:cNvSpPr>
          <p:nvPr userDrawn="1"/>
        </p:nvSpPr>
        <p:spPr bwMode="auto">
          <a:xfrm>
            <a:off x="0" y="-27384"/>
            <a:ext cx="9144000" cy="1700213"/>
          </a:xfrm>
          <a:prstGeom prst="rect">
            <a:avLst/>
          </a:prstGeom>
          <a:solidFill>
            <a:srgbClr val="00487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AT" dirty="0"/>
          </a:p>
        </p:txBody>
      </p:sp>
      <p:sp>
        <p:nvSpPr>
          <p:cNvPr id="7" name="Rectangle 174"/>
          <p:cNvSpPr>
            <a:spLocks noChangeArrowheads="1"/>
          </p:cNvSpPr>
          <p:nvPr userDrawn="1"/>
        </p:nvSpPr>
        <p:spPr bwMode="auto">
          <a:xfrm>
            <a:off x="0" y="1606550"/>
            <a:ext cx="3238500" cy="179388"/>
          </a:xfrm>
          <a:prstGeom prst="rect">
            <a:avLst/>
          </a:prstGeom>
          <a:solidFill>
            <a:srgbClr val="DDDD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AT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720000"/>
            <a:ext cx="3312368" cy="864000"/>
          </a:xfrm>
        </p:spPr>
        <p:txBody>
          <a:bodyPr anchor="b" anchorCtr="0">
            <a:noAutofit/>
          </a:bodyPr>
          <a:lstStyle>
            <a:lvl1pPr algn="l">
              <a:lnSpc>
                <a:spcPts val="3000"/>
              </a:lnSpc>
              <a:defRPr sz="3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 der Folie zweizeilig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78535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376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21.01.2015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73E7-9C85-451C-A88C-03AFD13C256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646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75000"/>
          </a:schemeClr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539552" y="2852936"/>
            <a:ext cx="8352928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de-DE" sz="2400" dirty="0" smtClean="0"/>
              <a:t>25. Juni 2015</a:t>
            </a:r>
          </a:p>
          <a:p>
            <a:pPr algn="r"/>
            <a:r>
              <a:rPr lang="de-DE" sz="2400" dirty="0" err="1" smtClean="0"/>
              <a:t>Senningerbräu</a:t>
            </a:r>
            <a:r>
              <a:rPr lang="de-DE" sz="2400" dirty="0" smtClean="0"/>
              <a:t>/</a:t>
            </a:r>
            <a:r>
              <a:rPr lang="de-DE" sz="2400" dirty="0" err="1" smtClean="0"/>
              <a:t>Bramberg</a:t>
            </a:r>
            <a:endParaRPr lang="de-DE" sz="2400" dirty="0" smtClean="0"/>
          </a:p>
          <a:p>
            <a:pPr algn="r"/>
            <a:r>
              <a:rPr lang="de-DE" sz="2400" dirty="0" smtClean="0"/>
              <a:t>Reinhard Scharfetter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26319" y="188640"/>
            <a:ext cx="85793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4000"/>
              </a:lnSpc>
            </a:pPr>
            <a:endParaRPr lang="de-AT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lnSpc>
                <a:spcPts val="4000"/>
              </a:lnSpc>
            </a:pPr>
            <a:r>
              <a:rPr lang="de-AT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Die </a:t>
            </a:r>
            <a:r>
              <a:rPr lang="de-AT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neuen GAF-Richtlinien </a:t>
            </a:r>
          </a:p>
          <a:p>
            <a:pPr algn="r">
              <a:lnSpc>
                <a:spcPts val="4000"/>
              </a:lnSpc>
            </a:pPr>
            <a:r>
              <a:rPr lang="de-AT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samt </a:t>
            </a:r>
            <a:r>
              <a:rPr lang="de-AT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Impulspaket </a:t>
            </a:r>
            <a:endParaRPr lang="de-AT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hy7\AppData\Local\Microsoft\Windows\Temporary Internet Files\Content.Outlook\15M083F9\LS_14 Logo-Briefpapier-4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056" y="5895168"/>
            <a:ext cx="2185416" cy="77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 dirty="0"/>
          </a:p>
        </p:txBody>
      </p:sp>
      <p:pic>
        <p:nvPicPr>
          <p:cNvPr id="4098" name="Picture 2" descr="Q:\20104\Gemeindefinanzen\Scharfetter\2015\Dienstprüfungen\Finananzrecht\Unbenan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17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8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/>
              <a:t>Neuaufnahme einer Förderung von Photovoltaikanlagen auf 	gemeindeeigenen Gebäuden </a:t>
            </a: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 marL="0" indent="0">
              <a:buNone/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r>
              <a:rPr lang="de-AT" altLang="de-DE" sz="2400" dirty="0" smtClean="0"/>
              <a:t>Verdoppelung </a:t>
            </a:r>
            <a:r>
              <a:rPr lang="de-AT" altLang="de-DE" sz="2400" dirty="0"/>
              <a:t>der Stellplatzförderung für </a:t>
            </a:r>
            <a:r>
              <a:rPr lang="de-AT" altLang="de-DE" sz="2400" dirty="0" smtClean="0"/>
              <a:t>Bauhöfe</a:t>
            </a:r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1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9"/>
          <a:stretch/>
        </p:blipFill>
        <p:spPr bwMode="auto">
          <a:xfrm>
            <a:off x="1796432" y="2996952"/>
            <a:ext cx="5728318" cy="151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3"/>
          <a:stretch/>
        </p:blipFill>
        <p:spPr bwMode="auto">
          <a:xfrm>
            <a:off x="1796432" y="5229200"/>
            <a:ext cx="5754196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625206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 smtClean="0"/>
              <a:t>Anhebung </a:t>
            </a:r>
            <a:r>
              <a:rPr lang="de-AT" altLang="de-DE" sz="2400" dirty="0"/>
              <a:t>der </a:t>
            </a:r>
            <a:r>
              <a:rPr lang="de-AT" altLang="de-DE" sz="2400" dirty="0" smtClean="0"/>
              <a:t>Baukostenobergrenzen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8" b="20490"/>
          <a:stretch/>
        </p:blipFill>
        <p:spPr bwMode="auto">
          <a:xfrm>
            <a:off x="1765816" y="2564904"/>
            <a:ext cx="5727194" cy="195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725144"/>
            <a:ext cx="593725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22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/>
              <a:t>Umstellung von „Bauprogrammen“ in jährliche Antragsstellung</a:t>
            </a:r>
          </a:p>
          <a:p>
            <a:pPr>
              <a:tabLst>
                <a:tab pos="358775" algn="l"/>
              </a:tabLst>
            </a:pPr>
            <a:r>
              <a:rPr lang="de-AT" altLang="de-DE" sz="2400" dirty="0" smtClean="0"/>
              <a:t>Änderung </a:t>
            </a:r>
            <a:r>
              <a:rPr lang="de-AT" altLang="de-DE" sz="2400" dirty="0"/>
              <a:t>des Auszahlungsmodus bei Baukostenobergrenzen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7"/>
          <a:stretch/>
        </p:blipFill>
        <p:spPr bwMode="auto">
          <a:xfrm>
            <a:off x="1689927" y="3789040"/>
            <a:ext cx="565775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5092650"/>
            <a:ext cx="5937250" cy="73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/>
              <a:t>Mittelbereitstellung für „Technische Hilfe“</a:t>
            </a:r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r>
              <a:rPr lang="de-AT" altLang="de-DE" sz="2400" dirty="0" smtClean="0"/>
              <a:t>Anhebung </a:t>
            </a:r>
            <a:r>
              <a:rPr lang="de-AT" altLang="de-DE" sz="2400" dirty="0"/>
              <a:t>der Förderung  für Feuerwehrdrehleitern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593725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34600"/>
            <a:ext cx="59372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4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 smtClean="0"/>
              <a:t>Anhebung </a:t>
            </a:r>
            <a:r>
              <a:rPr lang="de-AT" altLang="de-DE" sz="2400" dirty="0"/>
              <a:t>der Mindestbettenanzahl und Anhebung der 	Förderquote für Seniorenwohnheime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3067050"/>
            <a:ext cx="5937250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3136"/>
            <a:ext cx="59372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814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 smtClean="0"/>
              <a:t>Anhebung </a:t>
            </a:r>
            <a:r>
              <a:rPr lang="de-AT" altLang="de-DE" sz="2400" dirty="0"/>
              <a:t>der Mindestbettenanzahl und Anhebung der 	Förderquote für Seniorenwohnheime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107876"/>
            <a:ext cx="5937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504974"/>
            <a:ext cx="5937250" cy="91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6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 smtClean="0"/>
              <a:t>Änderung  </a:t>
            </a:r>
            <a:r>
              <a:rPr lang="de-AT" altLang="de-DE" sz="2400" dirty="0"/>
              <a:t>der Einreichfrist auf künftig 1. 1. – </a:t>
            </a:r>
            <a:r>
              <a:rPr lang="de-AT" altLang="de-DE" sz="2400" dirty="0" smtClean="0"/>
              <a:t>30.4</a:t>
            </a:r>
          </a:p>
          <a:p>
            <a:pPr>
              <a:tabLst>
                <a:tab pos="358775" algn="l"/>
              </a:tabLst>
            </a:pPr>
            <a:r>
              <a:rPr lang="de-AT" altLang="de-DE" sz="2400" dirty="0"/>
              <a:t>Einziehung einer Obergrenze für die </a:t>
            </a:r>
            <a:r>
              <a:rPr lang="de-AT" altLang="de-DE" sz="2400" dirty="0" smtClean="0"/>
              <a:t>Strukturhilfe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r>
              <a:rPr lang="de-AT" altLang="de-DE" sz="2400" dirty="0"/>
              <a:t>Früherer Auszahlungstermin der </a:t>
            </a:r>
            <a:r>
              <a:rPr lang="de-AT" altLang="de-DE" sz="2400" dirty="0" smtClean="0"/>
              <a:t>Strukturhilfe</a:t>
            </a:r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  <a:p>
            <a:pPr>
              <a:tabLst>
                <a:tab pos="358775" algn="l"/>
              </a:tabLst>
            </a:pPr>
            <a:endParaRPr lang="de-AT" altLang="de-DE" sz="24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068960"/>
            <a:ext cx="5937250" cy="208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525963"/>
          </a:xfrm>
        </p:spPr>
        <p:txBody>
          <a:bodyPr>
            <a:normAutofit/>
          </a:bodyPr>
          <a:lstStyle/>
          <a:p>
            <a:r>
              <a:rPr lang="de-AT" sz="2400" dirty="0" smtClean="0"/>
              <a:t>Mitteleinsatz von 110 Millionen Euro lösen Investitionen von mehr als 350 Millionen Euro aus </a:t>
            </a:r>
          </a:p>
          <a:p>
            <a:endParaRPr lang="de-AT" sz="2400" dirty="0" smtClean="0"/>
          </a:p>
          <a:p>
            <a:r>
              <a:rPr lang="de-AT" sz="2400" dirty="0" smtClean="0"/>
              <a:t>Offensive in den Bereichen Wirtschaft, Wohnen, Gesundheit, Bildung, </a:t>
            </a:r>
            <a:r>
              <a:rPr lang="de-AT" sz="2400" dirty="0" smtClean="0"/>
              <a:t>Innovationen </a:t>
            </a:r>
            <a:r>
              <a:rPr lang="de-AT" sz="2400" dirty="0" smtClean="0"/>
              <a:t>und Infrastruktur</a:t>
            </a:r>
          </a:p>
          <a:p>
            <a:endParaRPr lang="de-AT" sz="2400" dirty="0"/>
          </a:p>
          <a:p>
            <a:r>
              <a:rPr lang="de-AT" sz="2400" dirty="0" smtClean="0"/>
              <a:t>Investitionsoffensive der Gemeinden in bestimmten Schwerpunktbereichen </a:t>
            </a:r>
          </a:p>
          <a:p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4896544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Allgemein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4793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de-AT" dirty="0" smtClean="0"/>
              <a:t>Hebelwirkung</a:t>
            </a:r>
          </a:p>
          <a:p>
            <a:endParaRPr lang="de-AT" sz="2000" dirty="0" smtClean="0"/>
          </a:p>
          <a:p>
            <a:r>
              <a:rPr lang="de-AT" dirty="0" smtClean="0"/>
              <a:t>Positive Auswirkungen auf die Beschäftigung</a:t>
            </a:r>
          </a:p>
          <a:p>
            <a:endParaRPr lang="de-AT" dirty="0"/>
          </a:p>
          <a:p>
            <a:r>
              <a:rPr lang="de-AT" dirty="0" smtClean="0"/>
              <a:t>Nachhaltigkeit</a:t>
            </a:r>
          </a:p>
          <a:p>
            <a:endParaRPr lang="de-AT" dirty="0" smtClean="0"/>
          </a:p>
          <a:p>
            <a:r>
              <a:rPr lang="de-AT" dirty="0" smtClean="0"/>
              <a:t>Mehrwert über die bloße Investition hinaus – „Leuchtturmprojekte“</a:t>
            </a:r>
          </a:p>
          <a:p>
            <a:endParaRPr lang="de-AT" dirty="0" smtClean="0"/>
          </a:p>
          <a:p>
            <a:r>
              <a:rPr lang="de-AT" dirty="0" smtClean="0"/>
              <a:t>Möglichst ausgleichende Mittelvergabe</a:t>
            </a:r>
          </a:p>
          <a:p>
            <a:endParaRPr lang="de-AT" dirty="0" smtClean="0"/>
          </a:p>
          <a:p>
            <a:r>
              <a:rPr lang="de-AT" dirty="0" smtClean="0"/>
              <a:t>Überwiegende Umsetzung der Projekte bis Ende 2016</a:t>
            </a:r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40960" cy="864096"/>
          </a:xfrm>
        </p:spPr>
        <p:txBody>
          <a:bodyPr/>
          <a:lstStyle/>
          <a:p>
            <a:r>
              <a:rPr lang="de-AT" sz="2400" dirty="0" smtClean="0"/>
              <a:t>Impulspaket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Kriterien für Schwerpunktoffensive der Gemeinden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745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04664"/>
            <a:ext cx="6264696" cy="864096"/>
          </a:xfrm>
        </p:spPr>
        <p:txBody>
          <a:bodyPr/>
          <a:lstStyle/>
          <a:p>
            <a:r>
              <a:rPr lang="de-AT" dirty="0" smtClean="0"/>
              <a:t>Abteilung 1 – Wirtschaft,</a:t>
            </a:r>
            <a:br>
              <a:rPr lang="de-AT" dirty="0" smtClean="0"/>
            </a:br>
            <a:r>
              <a:rPr lang="de-AT" dirty="0" smtClean="0"/>
              <a:t>Tourismus und Gemeinden</a:t>
            </a:r>
            <a:endParaRPr lang="de-AT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627" y="2393451"/>
            <a:ext cx="7120745" cy="3450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95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620688"/>
            <a:ext cx="8640960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Themenbereiche für Gemeinden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>
            <a:normAutofit/>
          </a:bodyPr>
          <a:lstStyle/>
          <a:p>
            <a:r>
              <a:rPr lang="de-AT" sz="2400" dirty="0" smtClean="0"/>
              <a:t>Soziales</a:t>
            </a:r>
          </a:p>
          <a:p>
            <a:endParaRPr lang="de-AT" sz="2400" dirty="0" smtClean="0"/>
          </a:p>
          <a:p>
            <a:r>
              <a:rPr lang="de-AT" sz="2400" dirty="0" smtClean="0"/>
              <a:t>Öffentlicher Verkehr/Mobilität</a:t>
            </a:r>
          </a:p>
          <a:p>
            <a:endParaRPr lang="de-AT" sz="2400" dirty="0" smtClean="0"/>
          </a:p>
          <a:p>
            <a:r>
              <a:rPr lang="de-AT" sz="2400" dirty="0" smtClean="0"/>
              <a:t>Kinder/Bildung</a:t>
            </a:r>
          </a:p>
          <a:p>
            <a:endParaRPr lang="de-AT" sz="2400" dirty="0" smtClean="0"/>
          </a:p>
          <a:p>
            <a:r>
              <a:rPr lang="de-AT" sz="2400" dirty="0" smtClean="0"/>
              <a:t>Infrastruktur (Leuchtturmprojekte)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36620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sz="2400" b="1" dirty="0" smtClean="0"/>
              <a:t>Förderung von Tagesbetreuungszentren </a:t>
            </a:r>
          </a:p>
          <a:p>
            <a:pPr marL="0" indent="0">
              <a:buNone/>
            </a:pPr>
            <a:endParaRPr lang="de-AT" sz="2000" b="1" dirty="0" smtClean="0"/>
          </a:p>
          <a:p>
            <a:pPr>
              <a:spcBef>
                <a:spcPts val="0"/>
              </a:spcBef>
            </a:pPr>
            <a:r>
              <a:rPr lang="de-AT" sz="2000" dirty="0" smtClean="0"/>
              <a:t>Fördersatz gleich wie SWH :	15 </a:t>
            </a:r>
            <a:r>
              <a:rPr lang="de-AT" sz="2000" dirty="0"/>
              <a:t>%,</a:t>
            </a:r>
            <a:r>
              <a:rPr lang="de-AT" sz="2000" dirty="0" smtClean="0"/>
              <a:t> 20 %, 25 % </a:t>
            </a:r>
            <a:endParaRPr lang="de-AT" sz="2000" dirty="0"/>
          </a:p>
          <a:p>
            <a:pPr marL="0" indent="0">
              <a:buNone/>
            </a:pPr>
            <a:r>
              <a:rPr lang="de-AT" sz="2000" dirty="0" smtClean="0"/>
              <a:t>				(je nach	Finanzkraft der Gemeinde) </a:t>
            </a:r>
          </a:p>
          <a:p>
            <a:endParaRPr lang="de-AT" sz="500" dirty="0" smtClean="0"/>
          </a:p>
          <a:p>
            <a:endParaRPr lang="de-AT" sz="500" dirty="0" smtClean="0"/>
          </a:p>
          <a:p>
            <a:r>
              <a:rPr lang="de-AT" sz="2000" dirty="0" smtClean="0"/>
              <a:t>Förderstart: 			20. Februar 2015</a:t>
            </a:r>
          </a:p>
          <a:p>
            <a:endParaRPr lang="de-AT" sz="500" dirty="0" smtClean="0"/>
          </a:p>
          <a:p>
            <a:r>
              <a:rPr lang="de-AT" sz="2000" dirty="0" smtClean="0"/>
              <a:t>Projektumsetzung: 		Überwiegend bis Ende 2016</a:t>
            </a:r>
          </a:p>
          <a:p>
            <a:endParaRPr lang="de-AT" sz="500" dirty="0" smtClean="0"/>
          </a:p>
          <a:p>
            <a:r>
              <a:rPr lang="de-AT" sz="2000" dirty="0" smtClean="0"/>
              <a:t>Förderabwicklung: 		„</a:t>
            </a:r>
            <a:r>
              <a:rPr lang="de-AT" sz="2000" dirty="0"/>
              <a:t>F</a:t>
            </a:r>
            <a:r>
              <a:rPr lang="de-AT" sz="2000" dirty="0" smtClean="0"/>
              <a:t>irst </a:t>
            </a:r>
            <a:r>
              <a:rPr lang="de-AT" sz="2000" dirty="0" err="1" smtClean="0"/>
              <a:t>come</a:t>
            </a:r>
            <a:r>
              <a:rPr lang="de-AT" sz="2000" dirty="0" smtClean="0"/>
              <a:t> – </a:t>
            </a:r>
            <a:r>
              <a:rPr lang="de-AT" sz="2000" dirty="0" err="1" smtClean="0"/>
              <a:t>first</a:t>
            </a:r>
            <a:r>
              <a:rPr lang="de-AT" sz="2000" dirty="0" smtClean="0"/>
              <a:t> </a:t>
            </a:r>
            <a:r>
              <a:rPr lang="de-AT" sz="2000" dirty="0" err="1" smtClean="0"/>
              <a:t>served</a:t>
            </a:r>
            <a:r>
              <a:rPr lang="de-AT" sz="2000" dirty="0" smtClean="0"/>
              <a:t>“</a:t>
            </a:r>
          </a:p>
          <a:p>
            <a:endParaRPr lang="de-AT" sz="500" dirty="0" smtClean="0"/>
          </a:p>
          <a:p>
            <a:r>
              <a:rPr lang="de-AT" sz="2000" dirty="0" smtClean="0"/>
              <a:t>Geringfügigkeitsgrenze:	Lt. GAF-RL</a:t>
            </a:r>
          </a:p>
          <a:p>
            <a:endParaRPr lang="de-AT" sz="500" dirty="0" smtClean="0"/>
          </a:p>
          <a:p>
            <a:r>
              <a:rPr lang="de-AT" sz="2000" dirty="0" smtClean="0"/>
              <a:t>Förderbedingung: 		Positive </a:t>
            </a:r>
            <a:r>
              <a:rPr lang="de-AT" sz="2000" dirty="0"/>
              <a:t>Stellungnahme der </a:t>
            </a:r>
            <a:r>
              <a:rPr lang="de-AT" sz="2000" dirty="0" smtClean="0"/>
              <a:t>Abt.	3 				(Soziales) hinsichtlich Bedarf und 				Mindestausstattung</a:t>
            </a:r>
          </a:p>
          <a:p>
            <a:endParaRPr lang="de-AT" sz="16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4824536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Themengebiet „Soziales“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73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Themengebiet „Öffentlicher Verkehr/Mobilität“</a:t>
            </a:r>
            <a:endParaRPr lang="de-AT" dirty="0"/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>
          <a:xfrm>
            <a:off x="539552" y="1988840"/>
            <a:ext cx="8352928" cy="46805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400" b="1" dirty="0" smtClean="0"/>
              <a:t>(Individuelle) Radwegeförderung</a:t>
            </a:r>
          </a:p>
          <a:p>
            <a:endParaRPr lang="de-AT" sz="2000" b="1" dirty="0" smtClean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Fördergegenstand:	Radwege, welche nicht im Radwegebau-	</a:t>
            </a:r>
            <a:r>
              <a:rPr lang="de-AT" sz="2200" dirty="0" err="1" smtClean="0"/>
              <a:t>programm</a:t>
            </a:r>
            <a:r>
              <a:rPr lang="de-AT" sz="2200" dirty="0" smtClean="0"/>
              <a:t> des Landes gelistet sind bzw</a:t>
            </a:r>
            <a:r>
              <a:rPr lang="de-AT" sz="2200" dirty="0"/>
              <a:t>.</a:t>
            </a:r>
            <a:r>
              <a:rPr lang="de-AT" sz="2200" dirty="0" smtClean="0"/>
              <a:t> 	dort nicht/kaum förderbar wären</a:t>
            </a:r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spcBef>
                <a:spcPts val="0"/>
              </a:spcBef>
              <a:tabLst>
                <a:tab pos="3406775" algn="l"/>
              </a:tabLst>
            </a:pPr>
            <a:r>
              <a:rPr lang="de-AT" sz="2200" dirty="0" smtClean="0"/>
              <a:t>Förderhöhe: 	Wie „Straßen“ (30 % + Zu-/Abschläge)</a:t>
            </a:r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Förderbeginn: 	20. Februar 2015</a:t>
            </a:r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Projektumsetzung:	Überwiegend bis Ende 2016</a:t>
            </a:r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Förderabwicklung</a:t>
            </a:r>
            <a:r>
              <a:rPr lang="de-AT" sz="2200" dirty="0"/>
              <a:t>: </a:t>
            </a:r>
            <a:r>
              <a:rPr lang="de-AT" sz="2200" dirty="0" smtClean="0"/>
              <a:t>	„</a:t>
            </a:r>
            <a:r>
              <a:rPr lang="de-AT" sz="2200" dirty="0"/>
              <a:t>First </a:t>
            </a:r>
            <a:r>
              <a:rPr lang="de-AT" sz="2200" dirty="0" err="1"/>
              <a:t>come</a:t>
            </a:r>
            <a:r>
              <a:rPr lang="de-AT" sz="2200" dirty="0"/>
              <a:t> – </a:t>
            </a:r>
            <a:r>
              <a:rPr lang="de-AT" sz="2200" dirty="0" err="1"/>
              <a:t>first</a:t>
            </a:r>
            <a:r>
              <a:rPr lang="de-AT" sz="2200" dirty="0"/>
              <a:t> </a:t>
            </a:r>
            <a:r>
              <a:rPr lang="de-AT" sz="2200" dirty="0" err="1"/>
              <a:t>served</a:t>
            </a:r>
            <a:r>
              <a:rPr lang="de-AT" sz="2200" dirty="0" smtClean="0"/>
              <a:t>“</a:t>
            </a:r>
          </a:p>
          <a:p>
            <a:pPr>
              <a:tabLst>
                <a:tab pos="3406775" algn="l"/>
              </a:tabLst>
            </a:pPr>
            <a:endParaRPr lang="de-AT" sz="500" dirty="0" smtClean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Geringfügigkeitsgrenze:	Lt. GAF-RL</a:t>
            </a:r>
          </a:p>
          <a:p>
            <a:pPr>
              <a:tabLst>
                <a:tab pos="3406775" algn="l"/>
              </a:tabLst>
            </a:pPr>
            <a:endParaRPr lang="de-AT" sz="500" dirty="0"/>
          </a:p>
          <a:p>
            <a:pPr>
              <a:tabLst>
                <a:tab pos="3406775" algn="l"/>
              </a:tabLst>
            </a:pPr>
            <a:r>
              <a:rPr lang="de-AT" sz="2200" dirty="0" smtClean="0"/>
              <a:t>Förderbedingung: 	Positive Stellungnahme der Abt. 6 	(Infrastruktur und Verkehr)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5238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Themengebiet „Öffentlicher Verkehr/Mobilität“</a:t>
            </a:r>
            <a:endParaRPr lang="de-AT" dirty="0"/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>
          <a:xfrm>
            <a:off x="467544" y="1772816"/>
            <a:ext cx="8424936" cy="5013176"/>
          </a:xfrm>
        </p:spPr>
        <p:txBody>
          <a:bodyPr>
            <a:normAutofit fontScale="25000" lnSpcReduction="20000"/>
          </a:bodyPr>
          <a:lstStyle/>
          <a:p>
            <a:endParaRPr lang="de-AT" dirty="0" smtClean="0"/>
          </a:p>
          <a:p>
            <a:pPr marL="0" indent="0">
              <a:buNone/>
            </a:pPr>
            <a:r>
              <a:rPr lang="de-AT" sz="9600" b="1" dirty="0" smtClean="0"/>
              <a:t>Förderung sonstiger Verkehrsinfrastruktureinrichtungen </a:t>
            </a:r>
          </a:p>
          <a:p>
            <a:pPr marL="0" indent="0">
              <a:buNone/>
            </a:pPr>
            <a:r>
              <a:rPr lang="de-AT" sz="9600" b="1" dirty="0" smtClean="0"/>
              <a:t>für den öffentlichen Verkehr</a:t>
            </a:r>
          </a:p>
          <a:p>
            <a:endParaRPr lang="de-AT" sz="4000" dirty="0" smtClean="0"/>
          </a:p>
          <a:p>
            <a:r>
              <a:rPr lang="de-AT" sz="8000" dirty="0" smtClean="0"/>
              <a:t>Beispiele:		- Park &amp; Ride/Park &amp; Drive-Parkplätze</a:t>
            </a:r>
          </a:p>
          <a:p>
            <a:pPr marL="0" indent="0">
              <a:buNone/>
            </a:pPr>
            <a:r>
              <a:rPr lang="de-AT" sz="8000" dirty="0"/>
              <a:t>	</a:t>
            </a:r>
            <a:r>
              <a:rPr lang="de-AT" sz="8000" dirty="0" smtClean="0"/>
              <a:t>	 	- Busterminal </a:t>
            </a:r>
          </a:p>
          <a:p>
            <a:pPr marL="0" indent="0">
              <a:buNone/>
            </a:pPr>
            <a:r>
              <a:rPr lang="de-AT" sz="8000" dirty="0"/>
              <a:t>	</a:t>
            </a:r>
            <a:r>
              <a:rPr lang="de-AT" sz="8000" dirty="0" smtClean="0"/>
              <a:t>		- …</a:t>
            </a:r>
          </a:p>
          <a:p>
            <a:r>
              <a:rPr lang="de-AT" sz="8000" dirty="0" smtClean="0"/>
              <a:t>Förderhöhe:			Wie </a:t>
            </a:r>
            <a:r>
              <a:rPr lang="de-AT" sz="8000" dirty="0"/>
              <a:t>„Straßen“ (30 % + Zu-/Abschläge</a:t>
            </a:r>
            <a:r>
              <a:rPr lang="de-AT" sz="8000" dirty="0" smtClean="0"/>
              <a:t>)</a:t>
            </a:r>
          </a:p>
          <a:p>
            <a:endParaRPr lang="de-AT" sz="2000" dirty="0"/>
          </a:p>
          <a:p>
            <a:endParaRPr lang="de-AT" sz="2000" dirty="0" smtClean="0"/>
          </a:p>
          <a:p>
            <a:r>
              <a:rPr lang="de-AT" sz="8000" dirty="0" smtClean="0"/>
              <a:t>Förderbeginn: 		20. Februar 2015</a:t>
            </a:r>
          </a:p>
          <a:p>
            <a:endParaRPr lang="de-AT" sz="2000" dirty="0" smtClean="0"/>
          </a:p>
          <a:p>
            <a:r>
              <a:rPr lang="de-AT" sz="8000" dirty="0" smtClean="0"/>
              <a:t>Projektumsetzung: 		Überwiegend bis Ende 2016</a:t>
            </a:r>
          </a:p>
          <a:p>
            <a:endParaRPr lang="de-AT" sz="2000" dirty="0" smtClean="0"/>
          </a:p>
          <a:p>
            <a:r>
              <a:rPr lang="de-AT" sz="8000" dirty="0"/>
              <a:t>Förderabwicklung: </a:t>
            </a:r>
            <a:r>
              <a:rPr lang="de-AT" sz="8000" dirty="0" smtClean="0"/>
              <a:t>		„</a:t>
            </a:r>
            <a:r>
              <a:rPr lang="de-AT" sz="8000" dirty="0"/>
              <a:t>First </a:t>
            </a:r>
            <a:r>
              <a:rPr lang="de-AT" sz="8000" dirty="0" err="1"/>
              <a:t>come</a:t>
            </a:r>
            <a:r>
              <a:rPr lang="de-AT" sz="8000" dirty="0"/>
              <a:t> – </a:t>
            </a:r>
            <a:r>
              <a:rPr lang="de-AT" sz="8000" dirty="0" err="1"/>
              <a:t>first</a:t>
            </a:r>
            <a:r>
              <a:rPr lang="de-AT" sz="8000" dirty="0"/>
              <a:t> </a:t>
            </a:r>
            <a:r>
              <a:rPr lang="de-AT" sz="8000" dirty="0" err="1"/>
              <a:t>served</a:t>
            </a:r>
            <a:r>
              <a:rPr lang="de-AT" sz="8000" dirty="0" smtClean="0"/>
              <a:t>“</a:t>
            </a:r>
          </a:p>
          <a:p>
            <a:endParaRPr lang="de-AT" sz="2000" dirty="0" smtClean="0"/>
          </a:p>
          <a:p>
            <a:r>
              <a:rPr lang="de-AT" sz="8000" dirty="0" smtClean="0"/>
              <a:t>Geringfügigkeitsgrenze:	Lt. GAF-RL</a:t>
            </a:r>
          </a:p>
          <a:p>
            <a:endParaRPr lang="de-AT" sz="2000" dirty="0" smtClean="0"/>
          </a:p>
          <a:p>
            <a:r>
              <a:rPr lang="de-AT" sz="8000" dirty="0" smtClean="0"/>
              <a:t>Förderbedingung: 		Positive Stellungnahme der Abt. 6 					(Infrastruktur und Verkehr)</a:t>
            </a:r>
          </a:p>
          <a:p>
            <a:endParaRPr lang="de-AT" sz="4400" dirty="0"/>
          </a:p>
        </p:txBody>
      </p:sp>
    </p:spTree>
    <p:extLst>
      <p:ext uri="{BB962C8B-B14F-4D97-AF65-F5344CB8AC3E}">
        <p14:creationId xmlns:p14="http://schemas.microsoft.com/office/powerpoint/2010/main" val="7488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Themengebiet „Kinder/Bildung“</a:t>
            </a:r>
            <a:endParaRPr lang="de-AT" dirty="0"/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endParaRPr lang="de-AT" sz="2400" dirty="0" smtClean="0"/>
          </a:p>
          <a:p>
            <a:r>
              <a:rPr lang="de-AT" sz="2400" dirty="0" smtClean="0"/>
              <a:t>Vorziehung von zurückgereihten Projekten im Bereich Kinderbetreuung</a:t>
            </a:r>
          </a:p>
          <a:p>
            <a:endParaRPr lang="de-AT" sz="2400" dirty="0" smtClean="0"/>
          </a:p>
          <a:p>
            <a:r>
              <a:rPr lang="de-AT" sz="2400" dirty="0" smtClean="0"/>
              <a:t>Schwerpunktoffensive „Qualitätsausbau von Lehrer/innen-Arbeitsplätzen“</a:t>
            </a:r>
          </a:p>
          <a:p>
            <a:endParaRPr lang="de-AT" sz="2400" dirty="0" smtClean="0"/>
          </a:p>
        </p:txBody>
      </p:sp>
    </p:spTree>
    <p:extLst>
      <p:ext uri="{BB962C8B-B14F-4D97-AF65-F5344CB8AC3E}">
        <p14:creationId xmlns:p14="http://schemas.microsoft.com/office/powerpoint/2010/main" val="190754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Themengebiet „Kinder/Bildung“</a:t>
            </a:r>
            <a:endParaRPr lang="de-AT" dirty="0"/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sz="9600" b="1" dirty="0" smtClean="0"/>
              <a:t>Schwerpunktoffensive </a:t>
            </a:r>
          </a:p>
          <a:p>
            <a:pPr marL="0" indent="0">
              <a:buNone/>
            </a:pPr>
            <a:r>
              <a:rPr lang="de-AT" sz="9600" b="1" dirty="0" smtClean="0"/>
              <a:t>„Qualitätsausbau von Lehrer/innen-Arbeitsplätzen“</a:t>
            </a:r>
          </a:p>
          <a:p>
            <a:endParaRPr lang="de-AT" sz="4000" dirty="0" smtClean="0"/>
          </a:p>
          <a:p>
            <a:pPr>
              <a:spcBef>
                <a:spcPts val="0"/>
              </a:spcBef>
              <a:tabLst>
                <a:tab pos="1520825" algn="l"/>
                <a:tab pos="1708150" algn="l"/>
              </a:tabLst>
            </a:pPr>
            <a:r>
              <a:rPr lang="de-AT" sz="8000" dirty="0" smtClean="0"/>
              <a:t>Beispiele:	- Bestehende </a:t>
            </a:r>
            <a:r>
              <a:rPr lang="de-AT" sz="8000" dirty="0"/>
              <a:t>(freie) Räumlichkeiten werden </a:t>
            </a:r>
            <a:r>
              <a:rPr lang="de-AT" sz="8000" dirty="0" smtClean="0"/>
              <a:t>zu</a:t>
            </a:r>
          </a:p>
          <a:p>
            <a:pPr marL="0" indent="0">
              <a:spcBef>
                <a:spcPts val="0"/>
              </a:spcBef>
              <a:buNone/>
              <a:tabLst>
                <a:tab pos="1520825" algn="l"/>
                <a:tab pos="1708150" algn="l"/>
              </a:tabLst>
            </a:pPr>
            <a:r>
              <a:rPr lang="de-AT" sz="8000" dirty="0"/>
              <a:t>	</a:t>
            </a:r>
            <a:r>
              <a:rPr lang="de-AT" sz="8000" dirty="0" smtClean="0"/>
              <a:t>	Lehrer/innen-Arbeitsplätzen </a:t>
            </a:r>
            <a:r>
              <a:rPr lang="de-AT" sz="8000" dirty="0"/>
              <a:t>„</a:t>
            </a:r>
            <a:r>
              <a:rPr lang="de-AT" sz="8000" dirty="0" smtClean="0"/>
              <a:t>umfunktioniert“</a:t>
            </a:r>
          </a:p>
          <a:p>
            <a:pPr marL="0" indent="0">
              <a:spcBef>
                <a:spcPts val="600"/>
              </a:spcBef>
              <a:buNone/>
              <a:tabLst>
                <a:tab pos="1520825" algn="l"/>
                <a:tab pos="1708150" algn="l"/>
              </a:tabLst>
            </a:pPr>
            <a:r>
              <a:rPr lang="de-AT" sz="8000" dirty="0"/>
              <a:t>	- Qualitätsausbau von </a:t>
            </a:r>
            <a:r>
              <a:rPr lang="de-AT" sz="8000" dirty="0" smtClean="0"/>
              <a:t>bestehenden Lehrer/innen</a:t>
            </a:r>
          </a:p>
          <a:p>
            <a:pPr marL="0" indent="0">
              <a:spcBef>
                <a:spcPts val="0"/>
              </a:spcBef>
              <a:buNone/>
              <a:tabLst>
                <a:tab pos="1520825" algn="l"/>
                <a:tab pos="1708150" algn="l"/>
              </a:tabLst>
            </a:pPr>
            <a:r>
              <a:rPr lang="de-AT" sz="8000" dirty="0"/>
              <a:t>	</a:t>
            </a:r>
            <a:r>
              <a:rPr lang="de-AT" sz="8000" dirty="0" smtClean="0"/>
              <a:t>	Arbeitsplätzen</a:t>
            </a:r>
            <a:endParaRPr lang="de-AT" sz="8000" dirty="0"/>
          </a:p>
          <a:p>
            <a:pPr marL="0" indent="0">
              <a:spcBef>
                <a:spcPts val="0"/>
              </a:spcBef>
              <a:buNone/>
              <a:tabLst>
                <a:tab pos="1708150" algn="l"/>
              </a:tabLst>
            </a:pPr>
            <a:endParaRPr lang="de-AT" sz="2000" dirty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Konkret:	Nur „bauliche“ Maßnahmen; keine 		Ausstattung, EDV,…</a:t>
            </a:r>
          </a:p>
          <a:p>
            <a:pPr>
              <a:tabLst>
                <a:tab pos="3317875" algn="l"/>
              </a:tabLst>
            </a:pPr>
            <a:endParaRPr lang="de-AT" sz="2000" dirty="0" smtClean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Förderhöhe: 	Wie „Schulen“ (40 </a:t>
            </a:r>
            <a:r>
              <a:rPr lang="de-AT" sz="8000" dirty="0"/>
              <a:t>% + Zu-/Abschläge</a:t>
            </a:r>
            <a:r>
              <a:rPr lang="de-AT" sz="8000" dirty="0" smtClean="0"/>
              <a:t>)</a:t>
            </a:r>
          </a:p>
          <a:p>
            <a:pPr>
              <a:tabLst>
                <a:tab pos="3317875" algn="l"/>
              </a:tabLst>
            </a:pPr>
            <a:endParaRPr lang="de-AT" sz="2000" dirty="0"/>
          </a:p>
          <a:p>
            <a:pPr>
              <a:tabLst>
                <a:tab pos="3317875" algn="l"/>
              </a:tabLst>
            </a:pPr>
            <a:endParaRPr lang="de-AT" sz="2000" dirty="0" smtClean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Förderbeginn: 	20. Februar 2015</a:t>
            </a:r>
          </a:p>
          <a:p>
            <a:pPr>
              <a:tabLst>
                <a:tab pos="3317875" algn="l"/>
              </a:tabLst>
            </a:pPr>
            <a:endParaRPr lang="de-AT" sz="2000" dirty="0" smtClean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Projektumsetzung:</a:t>
            </a:r>
            <a:r>
              <a:rPr lang="de-AT" sz="8000" dirty="0"/>
              <a:t>	</a:t>
            </a:r>
            <a:r>
              <a:rPr lang="de-AT" sz="8000" dirty="0" smtClean="0"/>
              <a:t>Überwiegend bis Ende 2016</a:t>
            </a:r>
          </a:p>
          <a:p>
            <a:pPr>
              <a:tabLst>
                <a:tab pos="3317875" algn="l"/>
              </a:tabLst>
            </a:pPr>
            <a:endParaRPr lang="de-AT" sz="2000" dirty="0" smtClean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Förderabwicklung:	„</a:t>
            </a:r>
            <a:r>
              <a:rPr lang="de-AT" sz="8000" dirty="0"/>
              <a:t>First </a:t>
            </a:r>
            <a:r>
              <a:rPr lang="de-AT" sz="8000" dirty="0" err="1"/>
              <a:t>come</a:t>
            </a:r>
            <a:r>
              <a:rPr lang="de-AT" sz="8000" dirty="0"/>
              <a:t> – </a:t>
            </a:r>
            <a:r>
              <a:rPr lang="de-AT" sz="8000" dirty="0" err="1"/>
              <a:t>first</a:t>
            </a:r>
            <a:r>
              <a:rPr lang="de-AT" sz="8000" dirty="0"/>
              <a:t> </a:t>
            </a:r>
            <a:r>
              <a:rPr lang="de-AT" sz="8000" dirty="0" err="1"/>
              <a:t>served</a:t>
            </a:r>
            <a:r>
              <a:rPr lang="de-AT" sz="8000" dirty="0" smtClean="0"/>
              <a:t>“</a:t>
            </a:r>
          </a:p>
          <a:p>
            <a:pPr>
              <a:tabLst>
                <a:tab pos="3317875" algn="l"/>
              </a:tabLst>
            </a:pPr>
            <a:endParaRPr lang="de-AT" sz="2000" dirty="0"/>
          </a:p>
          <a:p>
            <a:pPr>
              <a:tabLst>
                <a:tab pos="3317875" algn="l"/>
              </a:tabLst>
            </a:pPr>
            <a:r>
              <a:rPr lang="de-AT" sz="8000" dirty="0" smtClean="0"/>
              <a:t>Geringfügigkeitsgrenze:	Für alle Gemeinden 10.000,-- Euro</a:t>
            </a:r>
          </a:p>
          <a:p>
            <a:endParaRPr lang="de-AT" sz="8000" dirty="0"/>
          </a:p>
        </p:txBody>
      </p:sp>
    </p:spTree>
    <p:extLst>
      <p:ext uri="{BB962C8B-B14F-4D97-AF65-F5344CB8AC3E}">
        <p14:creationId xmlns:p14="http://schemas.microsoft.com/office/powerpoint/2010/main" val="236980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8712968" cy="864096"/>
          </a:xfrm>
        </p:spPr>
        <p:txBody>
          <a:bodyPr/>
          <a:lstStyle/>
          <a:p>
            <a:r>
              <a:rPr lang="de-AT" sz="2400" dirty="0" smtClean="0"/>
              <a:t>Impulspaket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Themengebiet „Infrastruktur“</a:t>
            </a:r>
            <a:endParaRPr lang="de-AT" dirty="0"/>
          </a:p>
        </p:txBody>
      </p:sp>
      <p:sp>
        <p:nvSpPr>
          <p:cNvPr id="7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sz="2400" b="1" dirty="0" smtClean="0"/>
              <a:t>Schwerpunktoffensive „Leuchtturmprojekte“</a:t>
            </a:r>
          </a:p>
          <a:p>
            <a:pPr marL="1828800" lvl="4" indent="0">
              <a:buNone/>
            </a:pPr>
            <a:endParaRPr lang="de-AT" dirty="0" smtClean="0"/>
          </a:p>
          <a:p>
            <a:pPr>
              <a:tabLst>
                <a:tab pos="3317875" algn="l"/>
              </a:tabLst>
            </a:pPr>
            <a:r>
              <a:rPr lang="de-AT" sz="2000" dirty="0" smtClean="0"/>
              <a:t>Förderhöhe:	Individuelle Festlegung je nach Projekt 	und Finanzkraft der Gemeinde</a:t>
            </a:r>
          </a:p>
          <a:p>
            <a:pPr>
              <a:tabLst>
                <a:tab pos="3317875" algn="l"/>
              </a:tabLst>
            </a:pPr>
            <a:endParaRPr lang="de-AT" sz="500" dirty="0"/>
          </a:p>
          <a:p>
            <a:pPr>
              <a:tabLst>
                <a:tab pos="3317875" algn="l"/>
              </a:tabLst>
            </a:pPr>
            <a:r>
              <a:rPr lang="de-AT" sz="2000" dirty="0" smtClean="0"/>
              <a:t>Förderbeginn:	20. Februar 2015</a:t>
            </a:r>
          </a:p>
          <a:p>
            <a:pPr>
              <a:tabLst>
                <a:tab pos="3317875" algn="l"/>
              </a:tabLst>
            </a:pPr>
            <a:endParaRPr lang="de-AT" sz="500" dirty="0" smtClean="0"/>
          </a:p>
          <a:p>
            <a:pPr>
              <a:tabLst>
                <a:tab pos="3317875" algn="l"/>
              </a:tabLst>
            </a:pPr>
            <a:r>
              <a:rPr lang="de-AT" sz="2000" b="1" dirty="0" smtClean="0"/>
              <a:t>Einreichfrist:	30. September 2015</a:t>
            </a:r>
          </a:p>
          <a:p>
            <a:pPr>
              <a:tabLst>
                <a:tab pos="3317875" algn="l"/>
              </a:tabLst>
            </a:pPr>
            <a:endParaRPr lang="de-AT" sz="500" dirty="0" smtClean="0"/>
          </a:p>
          <a:p>
            <a:pPr>
              <a:tabLst>
                <a:tab pos="3317875" algn="l"/>
              </a:tabLst>
            </a:pPr>
            <a:r>
              <a:rPr lang="de-AT" sz="2000" dirty="0" smtClean="0"/>
              <a:t>Förderabwicklung</a:t>
            </a:r>
            <a:r>
              <a:rPr lang="de-AT" sz="2000" dirty="0"/>
              <a:t>: </a:t>
            </a:r>
            <a:r>
              <a:rPr lang="de-AT" sz="2000" dirty="0" smtClean="0"/>
              <a:t>	„</a:t>
            </a:r>
            <a:r>
              <a:rPr lang="de-AT" sz="2000" dirty="0"/>
              <a:t>First </a:t>
            </a:r>
            <a:r>
              <a:rPr lang="de-AT" sz="2000" dirty="0" err="1"/>
              <a:t>come</a:t>
            </a:r>
            <a:r>
              <a:rPr lang="de-AT" sz="2000" dirty="0"/>
              <a:t> – </a:t>
            </a:r>
            <a:r>
              <a:rPr lang="de-AT" sz="2000" dirty="0" err="1"/>
              <a:t>first</a:t>
            </a:r>
            <a:r>
              <a:rPr lang="de-AT" sz="2000" dirty="0"/>
              <a:t> </a:t>
            </a:r>
            <a:r>
              <a:rPr lang="de-AT" sz="2000" dirty="0" err="1"/>
              <a:t>served</a:t>
            </a:r>
            <a:r>
              <a:rPr lang="de-AT" sz="2000" dirty="0" smtClean="0"/>
              <a:t>“</a:t>
            </a:r>
          </a:p>
          <a:p>
            <a:pPr>
              <a:tabLst>
                <a:tab pos="3317875" algn="l"/>
              </a:tabLst>
            </a:pPr>
            <a:endParaRPr lang="de-AT" sz="500" dirty="0"/>
          </a:p>
          <a:p>
            <a:pPr>
              <a:tabLst>
                <a:tab pos="3317875" algn="l"/>
              </a:tabLst>
            </a:pPr>
            <a:r>
              <a:rPr lang="de-AT" sz="2000" dirty="0" smtClean="0"/>
              <a:t>Projektumsetzung:	Überwiegend bis Ende 2016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057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 algn="ctr">
              <a:buNone/>
            </a:pPr>
            <a:endParaRPr lang="de-AT" sz="3600" b="1" dirty="0" smtClean="0"/>
          </a:p>
          <a:p>
            <a:pPr marL="0" indent="0" algn="ctr">
              <a:buNone/>
            </a:pPr>
            <a:r>
              <a:rPr lang="de-AT" sz="3600" b="1" dirty="0" smtClean="0"/>
              <a:t>Vielen Dank </a:t>
            </a:r>
          </a:p>
          <a:p>
            <a:pPr marL="0" indent="0" algn="ctr">
              <a:buNone/>
            </a:pPr>
            <a:r>
              <a:rPr lang="de-AT" sz="3600" b="1" dirty="0" smtClean="0"/>
              <a:t>für die Aufmerksamkeit!</a:t>
            </a:r>
            <a:endParaRPr lang="de-AT" sz="3600" b="1" dirty="0"/>
          </a:p>
        </p:txBody>
      </p:sp>
    </p:spTree>
    <p:extLst>
      <p:ext uri="{BB962C8B-B14F-4D97-AF65-F5344CB8AC3E}">
        <p14:creationId xmlns:p14="http://schemas.microsoft.com/office/powerpoint/2010/main" val="27455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692696"/>
            <a:ext cx="6912768" cy="864096"/>
          </a:xfrm>
        </p:spPr>
        <p:txBody>
          <a:bodyPr/>
          <a:lstStyle/>
          <a:p>
            <a:r>
              <a:rPr lang="de-AT" dirty="0" smtClean="0"/>
              <a:t>Gemeindeausgleichsfonds (GAF) </a:t>
            </a:r>
            <a:br>
              <a:rPr lang="de-AT" dirty="0" smtClean="0"/>
            </a:b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98884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tabLst>
                <a:tab pos="360000" algn="l"/>
              </a:tabLst>
              <a:defRPr/>
            </a:pPr>
            <a:r>
              <a:rPr lang="de-DE" altLang="de-DE" sz="2800" dirty="0" smtClean="0"/>
              <a:t>2004: </a:t>
            </a:r>
            <a:r>
              <a:rPr lang="de-DE" altLang="de-DE" sz="2800" dirty="0" smtClean="0"/>
              <a:t>Überbuchung </a:t>
            </a:r>
            <a:r>
              <a:rPr lang="de-DE" altLang="de-DE" sz="2800" dirty="0" smtClean="0"/>
              <a:t>der    	  				   </a:t>
            </a:r>
            <a:r>
              <a:rPr lang="de-DE" altLang="de-DE" sz="2800" dirty="0" smtClean="0"/>
              <a:t>	   Bedarfszuweisungsmittel</a:t>
            </a:r>
            <a:endParaRPr lang="de-DE" altLang="de-DE" sz="2800" dirty="0" smtClean="0"/>
          </a:p>
          <a:p>
            <a:pPr marL="0" indent="0">
              <a:buNone/>
              <a:tabLst>
                <a:tab pos="360000" algn="l"/>
              </a:tabLst>
              <a:defRPr/>
            </a:pPr>
            <a:endParaRPr lang="de-DE" altLang="de-DE" sz="2800" dirty="0" smtClean="0"/>
          </a:p>
          <a:p>
            <a:pPr>
              <a:tabLst>
                <a:tab pos="360000" algn="l"/>
              </a:tabLst>
              <a:defRPr/>
            </a:pPr>
            <a:r>
              <a:rPr lang="de-DE" altLang="de-DE" sz="2800" dirty="0" smtClean="0"/>
              <a:t>Offene Zusagen iHv € 190 Mio. bzw. bis 10 Jahre  	Wartezeit auf Entscheidung</a:t>
            </a:r>
          </a:p>
          <a:p>
            <a:pPr marL="0" indent="0">
              <a:buNone/>
              <a:tabLst>
                <a:tab pos="360000" algn="l"/>
              </a:tabLst>
              <a:defRPr/>
            </a:pPr>
            <a:endParaRPr lang="de-DE" altLang="de-DE" sz="2800" dirty="0" smtClean="0"/>
          </a:p>
          <a:p>
            <a:pPr>
              <a:tabLst>
                <a:tab pos="360000" algn="l"/>
              </a:tabLst>
              <a:defRPr/>
            </a:pPr>
            <a:r>
              <a:rPr lang="de-DE" altLang="de-DE" sz="2800" dirty="0" smtClean="0"/>
              <a:t>Entscheidung für Konsolidierung der	   	 	Bedarfszuweisungsmittel</a:t>
            </a:r>
          </a:p>
          <a:p>
            <a:pPr lvl="1">
              <a:tabLst>
                <a:tab pos="360000" algn="l"/>
              </a:tabLst>
              <a:defRPr/>
            </a:pPr>
            <a:r>
              <a:rPr lang="de-DE" altLang="de-DE" dirty="0" smtClean="0"/>
              <a:t>Abbau von Zusagen – Einzelgespräche mit Gemeinden</a:t>
            </a:r>
          </a:p>
          <a:p>
            <a:pPr lvl="1">
              <a:tabLst>
                <a:tab pos="360000" algn="l"/>
              </a:tabLst>
              <a:defRPr/>
            </a:pPr>
            <a:r>
              <a:rPr lang="de-DE" altLang="de-DE" dirty="0" smtClean="0"/>
              <a:t>Auftrag zur Richtlinienerstellung</a:t>
            </a:r>
          </a:p>
          <a:p>
            <a:pPr marL="482600" lvl="1" indent="0">
              <a:buFont typeface="Wingdings" pitchFamily="2" charset="2"/>
              <a:buNone/>
              <a:tabLst>
                <a:tab pos="360000" algn="l"/>
              </a:tabLst>
              <a:defRPr/>
            </a:pPr>
            <a:r>
              <a:rPr lang="de-DE" altLang="de-DE" dirty="0" smtClean="0"/>
              <a:t/>
            </a:r>
            <a:br>
              <a:rPr lang="de-DE" altLang="de-DE" dirty="0" smtClean="0"/>
            </a:b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200386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04664"/>
            <a:ext cx="6264696" cy="864096"/>
          </a:xfrm>
        </p:spPr>
        <p:txBody>
          <a:bodyPr/>
          <a:lstStyle/>
          <a:p>
            <a:r>
              <a:rPr lang="de-AT" dirty="0" smtClean="0"/>
              <a:t>Richtlinienerstellung</a:t>
            </a:r>
            <a:endParaRPr lang="de-AT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tabLst>
                <a:tab pos="358775" algn="l"/>
              </a:tabLst>
            </a:pPr>
            <a:r>
              <a:rPr lang="de-DE" altLang="de-DE" sz="2600" dirty="0" smtClean="0"/>
              <a:t>2006: Neufassung der Richtlinien zur </a:t>
            </a:r>
            <a:r>
              <a:rPr lang="de-DE" altLang="de-DE" sz="2600" dirty="0" smtClean="0"/>
              <a:t>Abwicklung der </a:t>
            </a:r>
            <a:r>
              <a:rPr lang="de-DE" altLang="de-DE" sz="2600" dirty="0" smtClean="0"/>
              <a:t>Förderungen (Novellierung mit 1.10.2008 und </a:t>
            </a:r>
            <a:r>
              <a:rPr lang="de-DE" altLang="de-DE" sz="2600" b="1" dirty="0" smtClean="0"/>
              <a:t>1.1.2015</a:t>
            </a:r>
            <a:r>
              <a:rPr lang="de-DE" altLang="de-DE" sz="2600" dirty="0" smtClean="0"/>
              <a:t>)</a:t>
            </a:r>
          </a:p>
          <a:p>
            <a:pPr>
              <a:tabLst>
                <a:tab pos="358775" algn="l"/>
              </a:tabLst>
            </a:pPr>
            <a:r>
              <a:rPr lang="de-DE" altLang="de-DE" sz="2600" dirty="0" smtClean="0"/>
              <a:t> Zielsetzung </a:t>
            </a:r>
          </a:p>
          <a:p>
            <a:pPr lvl="1">
              <a:tabLst>
                <a:tab pos="358775" algn="l"/>
              </a:tabLst>
            </a:pPr>
            <a:r>
              <a:rPr lang="de-DE" altLang="de-DE" dirty="0" smtClean="0"/>
              <a:t>Berechenbare, transparente, nachvollziehbare, planbare Ausreichung der Bedarfszuweisungsmittel </a:t>
            </a:r>
          </a:p>
          <a:p>
            <a:pPr lvl="1">
              <a:tabLst>
                <a:tab pos="358775" algn="l"/>
              </a:tabLst>
            </a:pPr>
            <a:r>
              <a:rPr lang="de-DE" altLang="de-DE" dirty="0" smtClean="0"/>
              <a:t>Verwaltungsvereinfachung</a:t>
            </a:r>
          </a:p>
          <a:p>
            <a:pPr lvl="1">
              <a:tabLst>
                <a:tab pos="358775" algn="l"/>
              </a:tabLst>
            </a:pPr>
            <a:r>
              <a:rPr lang="de-DE" altLang="de-DE" dirty="0" smtClean="0"/>
              <a:t>Ausgleichsfunktion</a:t>
            </a:r>
          </a:p>
          <a:p>
            <a:pPr lvl="1">
              <a:tabLst>
                <a:tab pos="358775" algn="l"/>
              </a:tabLst>
            </a:pPr>
            <a:r>
              <a:rPr lang="de-DE" altLang="de-DE" dirty="0" smtClean="0"/>
              <a:t>Anreize schaffen für bestimmte Schwerpunkte</a:t>
            </a:r>
          </a:p>
          <a:p>
            <a:pPr>
              <a:tabLst>
                <a:tab pos="358775" algn="l"/>
              </a:tabLst>
            </a:pPr>
            <a:r>
              <a:rPr lang="de-DE" altLang="de-DE" sz="2600" dirty="0" smtClean="0"/>
              <a:t>GAF-Beirat</a:t>
            </a:r>
          </a:p>
          <a:p>
            <a:pPr>
              <a:tabLst>
                <a:tab pos="358775" algn="l"/>
              </a:tabLst>
            </a:pPr>
            <a:r>
              <a:rPr lang="de-DE" altLang="de-DE" sz="2600" dirty="0" smtClean="0"/>
              <a:t>Regierungsbeschluss</a:t>
            </a:r>
          </a:p>
        </p:txBody>
      </p:sp>
    </p:spTree>
    <p:extLst>
      <p:ext uri="{BB962C8B-B14F-4D97-AF65-F5344CB8AC3E}">
        <p14:creationId xmlns:p14="http://schemas.microsoft.com/office/powerpoint/2010/main" val="372451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04664"/>
            <a:ext cx="6264696" cy="864096"/>
          </a:xfrm>
        </p:spPr>
        <p:txBody>
          <a:bodyPr/>
          <a:lstStyle/>
          <a:p>
            <a:r>
              <a:rPr lang="de-AT" dirty="0" smtClean="0"/>
              <a:t>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de-DE" altLang="de-DE" sz="2800" dirty="0" smtClean="0"/>
              <a:t> </a:t>
            </a:r>
            <a:r>
              <a:rPr lang="de-DE" altLang="de-DE" sz="2400" dirty="0" smtClean="0"/>
              <a:t>keine eigene Rechtspersönlichkeit</a:t>
            </a:r>
          </a:p>
          <a:p>
            <a:pPr marL="0" indent="0">
              <a:buNone/>
            </a:pPr>
            <a:endParaRPr lang="de-DE" altLang="de-DE" sz="2800" dirty="0" smtClean="0"/>
          </a:p>
          <a:p>
            <a:r>
              <a:rPr lang="de-DE" altLang="de-DE" sz="2800" dirty="0" smtClean="0"/>
              <a:t> </a:t>
            </a:r>
            <a:r>
              <a:rPr lang="de-DE" altLang="de-DE" sz="2400" dirty="0" smtClean="0"/>
              <a:t>GAF-Förderungen können geleistet werden:</a:t>
            </a:r>
            <a:endParaRPr lang="de-DE" altLang="de-DE" sz="2200" dirty="0" smtClean="0"/>
          </a:p>
          <a:p>
            <a:pPr lvl="1"/>
            <a:r>
              <a:rPr lang="de-DE" altLang="de-DE" sz="2000" dirty="0" smtClean="0"/>
              <a:t>Projektförderungen</a:t>
            </a:r>
          </a:p>
          <a:p>
            <a:pPr lvl="1"/>
            <a:r>
              <a:rPr lang="de-DE" altLang="de-DE" sz="2000" dirty="0" smtClean="0"/>
              <a:t>Ausgleich von Härten (Strukturhilfe)</a:t>
            </a:r>
          </a:p>
          <a:p>
            <a:pPr lvl="1"/>
            <a:r>
              <a:rPr lang="de-DE" altLang="de-DE" sz="2000" dirty="0" smtClean="0"/>
              <a:t>Haushaltsausgleich</a:t>
            </a:r>
          </a:p>
          <a:p>
            <a:pPr lvl="1"/>
            <a:r>
              <a:rPr lang="de-DE" altLang="de-DE" sz="2000" dirty="0" smtClean="0"/>
              <a:t>(überörtliche Aufgaben)</a:t>
            </a:r>
          </a:p>
          <a:p>
            <a:pPr marL="457200" lvl="1" indent="0">
              <a:buNone/>
            </a:pPr>
            <a:endParaRPr lang="de-DE" altLang="de-DE" dirty="0" smtClean="0"/>
          </a:p>
          <a:p>
            <a:r>
              <a:rPr lang="de-DE" altLang="de-DE" sz="2800" dirty="0" smtClean="0"/>
              <a:t> </a:t>
            </a:r>
            <a:r>
              <a:rPr lang="de-DE" altLang="de-DE" sz="2400" dirty="0" smtClean="0"/>
              <a:t>nicht rückzahlbare Zuschüsse</a:t>
            </a:r>
          </a:p>
          <a:p>
            <a:endParaRPr lang="de-DE" altLang="de-DE" sz="2800" dirty="0" smtClean="0"/>
          </a:p>
          <a:p>
            <a:endParaRPr lang="de-DE" altLang="de-DE" sz="1800" dirty="0" smtClean="0"/>
          </a:p>
          <a:p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54232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GAF-Richtlinien</a:t>
            </a:r>
            <a:br>
              <a:rPr lang="de-AT" dirty="0" smtClean="0"/>
            </a:br>
            <a:r>
              <a:rPr lang="de-AT" dirty="0" smtClean="0"/>
              <a:t>Projektförderungen</a:t>
            </a:r>
            <a:endParaRPr lang="de-AT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204864"/>
            <a:ext cx="8229600" cy="4525963"/>
          </a:xfrm>
        </p:spPr>
        <p:txBody>
          <a:bodyPr>
            <a:normAutofit/>
          </a:bodyPr>
          <a:lstStyle/>
          <a:p>
            <a:r>
              <a:rPr lang="de-DE" altLang="de-DE" sz="2400" dirty="0" smtClean="0"/>
              <a:t> Aufbau nach schematisierten „Sockelfördersystem“</a:t>
            </a:r>
          </a:p>
          <a:p>
            <a:r>
              <a:rPr lang="de-DE" altLang="de-DE" sz="2400" dirty="0" smtClean="0"/>
              <a:t> Klar definierte Zu- und Abschläge</a:t>
            </a:r>
          </a:p>
          <a:p>
            <a:r>
              <a:rPr lang="de-DE" altLang="de-DE" sz="2400" dirty="0" smtClean="0"/>
              <a:t> Geringfügigkeitsgrenzen</a:t>
            </a:r>
          </a:p>
          <a:p>
            <a:r>
              <a:rPr lang="de-DE" altLang="de-DE" sz="2400" dirty="0" smtClean="0"/>
              <a:t> Obergrenzen</a:t>
            </a:r>
          </a:p>
          <a:p>
            <a:r>
              <a:rPr lang="de-DE" altLang="de-DE" sz="2400" dirty="0" smtClean="0"/>
              <a:t> Sonderstellung Stadt</a:t>
            </a:r>
          </a:p>
          <a:p>
            <a:r>
              <a:rPr lang="de-DE" altLang="de-DE" sz="2400" dirty="0" smtClean="0"/>
              <a:t> Härtefall-Regelung</a:t>
            </a:r>
          </a:p>
          <a:p>
            <a:r>
              <a:rPr lang="de-DE" altLang="de-DE" sz="2400" dirty="0" smtClean="0"/>
              <a:t> Infrastrukturelle Maßnahmen</a:t>
            </a:r>
          </a:p>
        </p:txBody>
      </p:sp>
    </p:spTree>
    <p:extLst>
      <p:ext uri="{BB962C8B-B14F-4D97-AF65-F5344CB8AC3E}">
        <p14:creationId xmlns:p14="http://schemas.microsoft.com/office/powerpoint/2010/main" val="417261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GAF - Abwicklung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pPr>
              <a:tabLst>
                <a:tab pos="358775" algn="l"/>
              </a:tabLst>
            </a:pPr>
            <a:r>
              <a:rPr lang="de-DE" altLang="de-DE" sz="2400" dirty="0" smtClean="0"/>
              <a:t>1.1. – 30.4. - Antragsstellung, gültig für 2 Jahre</a:t>
            </a:r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r>
              <a:rPr lang="de-DE" altLang="de-DE" sz="2400" dirty="0" smtClean="0"/>
              <a:t>Bis September werden bereits im </a:t>
            </a:r>
            <a:r>
              <a:rPr lang="de-DE" altLang="de-DE" sz="2400" dirty="0"/>
              <a:t>Regelfall sämtliche </a:t>
            </a:r>
            <a:r>
              <a:rPr lang="de-DE" altLang="de-DE" sz="2400" dirty="0" smtClean="0"/>
              <a:t>Anträge entschieden</a:t>
            </a:r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r>
              <a:rPr lang="de-DE" altLang="de-DE" sz="2400" dirty="0" smtClean="0"/>
              <a:t>GAF-Rechner</a:t>
            </a:r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r>
              <a:rPr lang="de-DE" altLang="de-DE" sz="2400" dirty="0" smtClean="0"/>
              <a:t>Digitale Antragstellung/Web-Lösung</a:t>
            </a:r>
          </a:p>
          <a:p>
            <a:pPr>
              <a:tabLst>
                <a:tab pos="358775" algn="l"/>
              </a:tabLs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144237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/>
              <a:t>Anpassungen diverser Formulierungen und Begrifflichkeiten</a:t>
            </a:r>
          </a:p>
          <a:p>
            <a:pPr>
              <a:tabLst>
                <a:tab pos="358775" algn="l"/>
              </a:tabLst>
            </a:pPr>
            <a:r>
              <a:rPr lang="de-DE" altLang="de-DE" sz="2400" dirty="0"/>
              <a:t>Herabsetzung  der </a:t>
            </a:r>
            <a:r>
              <a:rPr lang="de-DE" altLang="de-DE" sz="2400" dirty="0" smtClean="0"/>
              <a:t>Geringfügigkeitsgrenzen</a:t>
            </a:r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1800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56992"/>
            <a:ext cx="4726980" cy="330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0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251520" y="476672"/>
            <a:ext cx="6264696" cy="864096"/>
          </a:xfrm>
        </p:spPr>
        <p:txBody>
          <a:bodyPr/>
          <a:lstStyle/>
          <a:p>
            <a:r>
              <a:rPr lang="de-AT" dirty="0" smtClean="0"/>
              <a:t>Maßgebliche Änderungen in den neuen GAF-Richtlinien</a:t>
            </a:r>
            <a:endParaRPr lang="de-AT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>
              <a:tabLst>
                <a:tab pos="358775" algn="l"/>
              </a:tabLst>
            </a:pPr>
            <a:r>
              <a:rPr lang="de-AT" altLang="de-DE" sz="2400" dirty="0" smtClean="0"/>
              <a:t>Änderungen  </a:t>
            </a:r>
            <a:r>
              <a:rPr lang="de-AT" altLang="de-DE" sz="2400" dirty="0"/>
              <a:t>im Sockelfördersystem 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400" dirty="0" smtClean="0"/>
              <a:t>	a</a:t>
            </a:r>
            <a:r>
              <a:rPr lang="de-AT" altLang="de-DE" sz="2400" dirty="0"/>
              <a:t>.	</a:t>
            </a:r>
            <a:r>
              <a:rPr lang="de-AT" altLang="de-DE" sz="2000" dirty="0"/>
              <a:t>Anpassung Zu-/Abschlag für Finanzkraft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000" dirty="0" smtClean="0"/>
              <a:t>	b</a:t>
            </a:r>
            <a:r>
              <a:rPr lang="de-AT" altLang="de-DE" sz="2000" dirty="0"/>
              <a:t>.	Anhebung Sockel für Vereine, Jugend und </a:t>
            </a:r>
            <a:r>
              <a:rPr lang="de-AT" altLang="de-DE" sz="2000" dirty="0" err="1"/>
              <a:t>Musikum</a:t>
            </a:r>
            <a:endParaRPr lang="de-AT" altLang="de-DE" sz="2000" dirty="0"/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000" dirty="0" smtClean="0"/>
              <a:t>	c</a:t>
            </a:r>
            <a:r>
              <a:rPr lang="de-AT" altLang="de-DE" sz="2000" dirty="0"/>
              <a:t>.	Schulsportanlagen künftig wie Schulen gefördert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000" dirty="0" smtClean="0"/>
              <a:t>	d</a:t>
            </a:r>
            <a:r>
              <a:rPr lang="de-AT" altLang="de-DE" sz="2000" dirty="0"/>
              <a:t>.	Streichung des Zuschlags für multifunktionale </a:t>
            </a:r>
            <a:r>
              <a:rPr lang="de-AT" altLang="de-DE" sz="2000" dirty="0" smtClean="0"/>
              <a:t>	</a:t>
            </a:r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000" dirty="0"/>
              <a:t> </a:t>
            </a:r>
            <a:r>
              <a:rPr lang="de-AT" altLang="de-DE" sz="2000" dirty="0" smtClean="0"/>
              <a:t>            Vereinsräume</a:t>
            </a:r>
            <a:endParaRPr lang="de-AT" altLang="de-DE" sz="2000" dirty="0"/>
          </a:p>
          <a:p>
            <a:pPr marL="0" indent="0">
              <a:buNone/>
              <a:tabLst>
                <a:tab pos="358775" algn="l"/>
              </a:tabLst>
            </a:pPr>
            <a:r>
              <a:rPr lang="de-AT" altLang="de-DE" sz="2000" dirty="0" smtClean="0"/>
              <a:t>	e</a:t>
            </a:r>
            <a:r>
              <a:rPr lang="de-AT" altLang="de-DE" sz="2000" dirty="0"/>
              <a:t>.	Anhebung des Zuschlags für interkommunale </a:t>
            </a:r>
            <a:r>
              <a:rPr lang="de-AT" altLang="de-DE" sz="2000" dirty="0" smtClean="0"/>
              <a:t>  </a:t>
            </a:r>
            <a:br>
              <a:rPr lang="de-AT" altLang="de-DE" sz="2000" dirty="0" smtClean="0"/>
            </a:br>
            <a:r>
              <a:rPr lang="de-AT" altLang="de-DE" sz="2000" dirty="0" smtClean="0"/>
              <a:t>             Projekte </a:t>
            </a:r>
            <a:endParaRPr lang="de-AT" altLang="de-DE" sz="2000" dirty="0"/>
          </a:p>
          <a:p>
            <a:pPr>
              <a:tabLst>
                <a:tab pos="358775" algn="l"/>
              </a:tabLst>
            </a:pPr>
            <a:endParaRPr lang="de-AT" altLang="de-DE" sz="2400" dirty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2400" dirty="0" smtClean="0"/>
          </a:p>
          <a:p>
            <a:pPr>
              <a:tabLst>
                <a:tab pos="358775" algn="l"/>
              </a:tabLs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426318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Bildschirmpräsentation (4:3)</PresentationFormat>
  <Paragraphs>287</Paragraphs>
  <Slides>27</Slides>
  <Notes>27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28" baseType="lpstr">
      <vt:lpstr>Larissa</vt:lpstr>
      <vt:lpstr>PowerPoint-Präsentation</vt:lpstr>
      <vt:lpstr>Abteilung 1 – Wirtschaft, Tourismus und Gemeinden</vt:lpstr>
      <vt:lpstr>Gemeindeausgleichsfonds (GAF)  </vt:lpstr>
      <vt:lpstr>Richtlinienerstellung</vt:lpstr>
      <vt:lpstr>GAF-Richtlinien</vt:lpstr>
      <vt:lpstr>GAF-Richtlinien Projektförderungen</vt:lpstr>
      <vt:lpstr>GAF - Abwicklung</vt:lpstr>
      <vt:lpstr>Maßgebliche Änderungen in den neuen GAF-Richtlinien</vt:lpstr>
      <vt:lpstr>Maßgebliche Änderungen in den neuen GAF-Richtlinien</vt:lpstr>
      <vt:lpstr>PowerPoint-Präsentation</vt:lpstr>
      <vt:lpstr>Maßgebliche Änderungen in den neuen GAF-Richtlinien</vt:lpstr>
      <vt:lpstr>Maßgebliche Änderungen in den neuen GAF-Richtlinien</vt:lpstr>
      <vt:lpstr>Maßgebliche Änderungen in den neuen GAF-Richtlinien</vt:lpstr>
      <vt:lpstr>Maßgebliche Änderungen in den neuen GAF-Richtlinien</vt:lpstr>
      <vt:lpstr>Maßgebliche Änderungen in den neuen GAF-Richtlinien</vt:lpstr>
      <vt:lpstr>Maßgebliche Änderungen in den neuen GAF-Richtlinien</vt:lpstr>
      <vt:lpstr>Maßgebliche Änderungen in den neuen GAF-Richtlinien</vt:lpstr>
      <vt:lpstr>Impulspaket  Allgemein</vt:lpstr>
      <vt:lpstr>Impulspaket  Kriterien für Schwerpunktoffensive der Gemeinden</vt:lpstr>
      <vt:lpstr>Impulspaket  Themenbereiche für Gemeinden</vt:lpstr>
      <vt:lpstr>Impulspaket  Themengebiet „Soziales“</vt:lpstr>
      <vt:lpstr>Impulspaket Themengebiet „Öffentlicher Verkehr/Mobilität“</vt:lpstr>
      <vt:lpstr>Impulspaket  Themengebiet „Öffentlicher Verkehr/Mobilität“</vt:lpstr>
      <vt:lpstr>Impulspaket  Themengebiet „Kinder/Bildung“</vt:lpstr>
      <vt:lpstr>Impulspaket  Themengebiet „Kinder/Bildung“</vt:lpstr>
      <vt:lpstr>Impulspaket  Themengebiet „Infrastruktur“</vt:lpstr>
      <vt:lpstr>PowerPoint-Präsentation</vt:lpstr>
    </vt:vector>
  </TitlesOfParts>
  <Company>Land Salzburg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Bauer</dc:creator>
  <cp:lastModifiedBy>Reinhard Scharfetter</cp:lastModifiedBy>
  <cp:revision>44</cp:revision>
  <cp:lastPrinted>2015-06-24T15:47:51Z</cp:lastPrinted>
  <dcterms:created xsi:type="dcterms:W3CDTF">2013-05-07T09:37:42Z</dcterms:created>
  <dcterms:modified xsi:type="dcterms:W3CDTF">2015-06-24T15:51:57Z</dcterms:modified>
</cp:coreProperties>
</file>